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19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81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85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14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63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45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06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3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0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98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4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402C0-0069-4AA0-8889-AF1B56244326}" type="datetimeFigureOut">
              <a:rPr lang="hu-HU" smtClean="0"/>
              <a:t>2018.08.29.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2FA9-9D68-4577-9D17-50A34E84BB6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7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g"/><Relationship Id="rId7" Type="http://schemas.openxmlformats.org/officeDocument/2006/relationships/hyperlink" Target="https://www.youtube.com/watch?v=-DsnvhdA5sU" TargetMode="External"/><Relationship Id="rId2" Type="http://schemas.openxmlformats.org/officeDocument/2006/relationships/hyperlink" Target="https://www.youtube.com/channel/UCevmUzoFJEnwH_d37KbSve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468052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2"/>
                </a:solidFill>
              </a:rPr>
              <a:t/>
            </a:r>
            <a:br>
              <a:rPr lang="hu-HU" sz="2400" dirty="0" smtClean="0">
                <a:solidFill>
                  <a:schemeClr val="tx2"/>
                </a:solidFill>
              </a:rPr>
            </a:br>
            <a:r>
              <a:rPr lang="hu-HU" sz="2400" dirty="0" smtClean="0">
                <a:solidFill>
                  <a:schemeClr val="tx2"/>
                </a:solidFill>
              </a:rPr>
              <a:t>Balatoni </a:t>
            </a:r>
            <a:r>
              <a:rPr lang="hu-HU" sz="2400" dirty="0">
                <a:solidFill>
                  <a:schemeClr val="tx2"/>
                </a:solidFill>
              </a:rPr>
              <a:t>Horgászok </a:t>
            </a:r>
            <a:r>
              <a:rPr lang="hu-HU" sz="2400" dirty="0" smtClean="0">
                <a:solidFill>
                  <a:schemeClr val="tx2"/>
                </a:solidFill>
              </a:rPr>
              <a:t>Napja</a:t>
            </a:r>
            <a:r>
              <a:rPr lang="hu-HU" sz="2400" dirty="0">
                <a:solidFill>
                  <a:schemeClr val="tx2"/>
                </a:solidFill>
              </a:rPr>
              <a:t/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 smtClean="0">
                <a:solidFill>
                  <a:schemeClr val="tx2"/>
                </a:solidFill>
              </a:rPr>
              <a:t>25 </a:t>
            </a:r>
            <a:r>
              <a:rPr lang="hu-HU" sz="2400" b="1" dirty="0">
                <a:solidFill>
                  <a:schemeClr val="tx2"/>
                </a:solidFill>
              </a:rPr>
              <a:t>éves a BHSZ</a:t>
            </a:r>
            <a:br>
              <a:rPr lang="hu-HU" sz="2400" b="1" dirty="0">
                <a:solidFill>
                  <a:schemeClr val="tx2"/>
                </a:solidFill>
              </a:rPr>
            </a:br>
            <a:r>
              <a:rPr lang="hu-HU" sz="2400" dirty="0" smtClean="0">
                <a:solidFill>
                  <a:schemeClr val="tx2"/>
                </a:solidFill>
              </a:rPr>
              <a:t>2018.09.22</a:t>
            </a:r>
            <a:r>
              <a:rPr lang="hu-HU" sz="2400" dirty="0">
                <a:solidFill>
                  <a:schemeClr val="tx2"/>
                </a:solidFill>
              </a:rPr>
              <a:t>. TIHANY</a:t>
            </a:r>
            <a:r>
              <a:rPr lang="hu-HU" sz="2000" dirty="0">
                <a:solidFill>
                  <a:schemeClr val="tx2"/>
                </a:solidFill>
              </a:rPr>
              <a:t/>
            </a:r>
            <a:br>
              <a:rPr lang="hu-HU" sz="20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     FŐVÉDNÖK: Dr. BITAY MÁRTON ÖRS ÁLLAMTITKÁR ÚR</a:t>
            </a:r>
            <a:br>
              <a:rPr lang="hu-HU" sz="2400" b="1" dirty="0">
                <a:solidFill>
                  <a:schemeClr val="tx2"/>
                </a:solidFill>
              </a:rPr>
            </a:br>
            <a:r>
              <a:rPr lang="hu-HU" sz="2000" dirty="0">
                <a:solidFill>
                  <a:schemeClr val="tx2"/>
                </a:solidFill>
              </a:rPr>
              <a:t>      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>
                <a:solidFill>
                  <a:schemeClr val="tx2"/>
                </a:solidFill>
              </a:rPr>
              <a:t>A rendezvényt támogatja az Agrárminisztérium</a:t>
            </a:r>
            <a:br>
              <a:rPr lang="hu-HU" sz="2000" dirty="0">
                <a:solidFill>
                  <a:schemeClr val="tx2"/>
                </a:solidFill>
              </a:rPr>
            </a:br>
            <a:endParaRPr lang="hu-HU" sz="2000" dirty="0">
              <a:solidFill>
                <a:schemeClr val="tx2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756084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742" y="116632"/>
            <a:ext cx="8229600" cy="1143000"/>
          </a:xfrm>
        </p:spPr>
        <p:txBody>
          <a:bodyPr/>
          <a:lstStyle/>
          <a:p>
            <a:r>
              <a:rPr lang="hu-HU" dirty="0"/>
              <a:t> </a:t>
            </a:r>
            <a:r>
              <a:rPr lang="hu-HU" sz="2400" dirty="0">
                <a:solidFill>
                  <a:schemeClr val="tx2"/>
                </a:solidFill>
              </a:rPr>
              <a:t>A RENDEZVÉNY FŐ CÉLKITŰZÉSEI </a:t>
            </a:r>
          </a:p>
        </p:txBody>
      </p:sp>
      <p:sp>
        <p:nvSpPr>
          <p:cNvPr id="3" name="Téglalap 2"/>
          <p:cNvSpPr/>
          <p:nvPr/>
        </p:nvSpPr>
        <p:spPr>
          <a:xfrm>
            <a:off x="460742" y="980728"/>
            <a:ext cx="82877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chemeClr val="tx2"/>
                </a:solidFill>
              </a:rPr>
              <a:t>                                              </a:t>
            </a:r>
          </a:p>
          <a:p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dirty="0" smtClean="0">
                <a:solidFill>
                  <a:schemeClr val="tx2"/>
                </a:solidFill>
              </a:rPr>
              <a:t>                                             BHSZ </a:t>
            </a:r>
            <a:r>
              <a:rPr lang="hu-HU" sz="1400" dirty="0">
                <a:solidFill>
                  <a:schemeClr val="tx2"/>
                </a:solidFill>
              </a:rPr>
              <a:t>fennállásának 25. évfordulójának méltó megünneplése!</a:t>
            </a:r>
          </a:p>
          <a:p>
            <a:r>
              <a:rPr lang="hu-HU" sz="1400" dirty="0">
                <a:solidFill>
                  <a:schemeClr val="tx2"/>
                </a:solidFill>
              </a:rPr>
              <a:t>A Szövetségnek megalakulása óta a horgászat népszerűsítése és különösen az etikus horgászat elveinek terjesztése a célja. Ezen kívül nagy fontosságot tulajdonítunk a jövő generációjának segítése és nevelése terén végzett munkánknak. A védjegyet elnyert balatoni magyar hal és annak fogyasztásának </a:t>
            </a:r>
            <a:r>
              <a:rPr lang="hu-HU" sz="1400" dirty="0" smtClean="0">
                <a:solidFill>
                  <a:schemeClr val="tx2"/>
                </a:solidFill>
              </a:rPr>
              <a:t>népszerűsítése.</a:t>
            </a:r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 smtClean="0">
                <a:solidFill>
                  <a:schemeClr val="tx2"/>
                </a:solidFill>
              </a:rPr>
              <a:t> </a:t>
            </a:r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Az évfordulóhoz kapcsolódó rendezvényt szeretnénk kihasználni arra, hogy a balatoni halfogyasztás kultúráját, valamint az etikus és környezettudatos sporthorgászatot  népszerűsítsük. </a:t>
            </a:r>
          </a:p>
          <a:p>
            <a:endParaRPr lang="hu-HU" sz="1400" b="1" dirty="0" smtClean="0">
              <a:solidFill>
                <a:schemeClr val="tx2"/>
              </a:solidFill>
            </a:endParaRPr>
          </a:p>
          <a:p>
            <a:r>
              <a:rPr lang="hu-HU" sz="1400" b="1" dirty="0" smtClean="0">
                <a:solidFill>
                  <a:schemeClr val="tx2"/>
                </a:solidFill>
              </a:rPr>
              <a:t>Helyszín </a:t>
            </a:r>
            <a:r>
              <a:rPr lang="hu-HU" sz="1400" b="1" dirty="0">
                <a:solidFill>
                  <a:schemeClr val="tx2"/>
                </a:solidFill>
              </a:rPr>
              <a:t>és időpont Tihany</a:t>
            </a:r>
            <a:r>
              <a:rPr lang="hu-HU" sz="1400" b="1" dirty="0" smtClean="0">
                <a:solidFill>
                  <a:schemeClr val="tx2"/>
                </a:solidFill>
              </a:rPr>
              <a:t>, 2018.09.22. tihanyi piac-Tihany</a:t>
            </a:r>
            <a:r>
              <a:rPr lang="hu-HU" sz="1400" b="1" dirty="0">
                <a:solidFill>
                  <a:schemeClr val="tx2"/>
                </a:solidFill>
              </a:rPr>
              <a:t>, Kossuth u.99</a:t>
            </a:r>
            <a:r>
              <a:rPr lang="hu-HU" sz="1400" b="1" dirty="0" smtClean="0">
                <a:solidFill>
                  <a:schemeClr val="tx2"/>
                </a:solidFill>
              </a:rPr>
              <a:t>. </a:t>
            </a:r>
            <a:r>
              <a:rPr lang="hu-HU" sz="1400" b="1" dirty="0">
                <a:solidFill>
                  <a:schemeClr val="tx2"/>
                </a:solidFill>
              </a:rPr>
              <a:t>GPS </a:t>
            </a:r>
            <a:r>
              <a:rPr lang="hu-HU" sz="1400" b="1" dirty="0" err="1">
                <a:solidFill>
                  <a:schemeClr val="tx2"/>
                </a:solidFill>
              </a:rPr>
              <a:t>sz</a:t>
            </a:r>
            <a:r>
              <a:rPr lang="hu-HU" sz="1400" b="1" dirty="0">
                <a:solidFill>
                  <a:schemeClr val="tx2"/>
                </a:solidFill>
              </a:rPr>
              <a:t>: 469071203 h: 178909133</a:t>
            </a:r>
          </a:p>
          <a:p>
            <a:r>
              <a:rPr lang="hu-HU" sz="1400" dirty="0" smtClean="0">
                <a:solidFill>
                  <a:schemeClr val="tx2"/>
                </a:solidFill>
              </a:rPr>
              <a:t>Remek </a:t>
            </a:r>
            <a:r>
              <a:rPr lang="hu-HU" sz="1400" dirty="0">
                <a:solidFill>
                  <a:schemeClr val="tx2"/>
                </a:solidFill>
              </a:rPr>
              <a:t>alaphangulatot adó hely egy ilyen jellegű </a:t>
            </a:r>
            <a:r>
              <a:rPr lang="hu-HU" sz="1400" dirty="0" smtClean="0">
                <a:solidFill>
                  <a:schemeClr val="tx2"/>
                </a:solidFill>
              </a:rPr>
              <a:t>rendezvényhez. Ehhez </a:t>
            </a:r>
            <a:r>
              <a:rPr lang="hu-HU" sz="1400" dirty="0">
                <a:solidFill>
                  <a:schemeClr val="tx2"/>
                </a:solidFill>
              </a:rPr>
              <a:t>még egy színpad is társul az napra. </a:t>
            </a:r>
          </a:p>
          <a:p>
            <a:r>
              <a:rPr lang="hu-HU" sz="1400" dirty="0">
                <a:solidFill>
                  <a:schemeClr val="tx2"/>
                </a:solidFill>
              </a:rPr>
              <a:t>           </a:t>
            </a:r>
            <a:r>
              <a:rPr lang="hu-HU" sz="1400" dirty="0" smtClean="0">
                <a:solidFill>
                  <a:schemeClr val="tx2"/>
                </a:solidFill>
              </a:rPr>
              <a:t>                         </a:t>
            </a:r>
            <a:r>
              <a:rPr lang="hu-HU" sz="1400" b="1" dirty="0" smtClean="0">
                <a:solidFill>
                  <a:schemeClr val="tx2"/>
                </a:solidFill>
              </a:rPr>
              <a:t>Az </a:t>
            </a:r>
            <a:r>
              <a:rPr lang="hu-HU" sz="1400" b="1" dirty="0">
                <a:solidFill>
                  <a:schemeClr val="tx2"/>
                </a:solidFill>
              </a:rPr>
              <a:t>eseményt helyi rádióban, újságban hirdetni, plakátozni fogják</a:t>
            </a:r>
            <a:r>
              <a:rPr lang="hu-HU" sz="1400" b="1" dirty="0" smtClean="0">
                <a:solidFill>
                  <a:schemeClr val="tx2"/>
                </a:solidFill>
              </a:rPr>
              <a:t>!</a:t>
            </a:r>
          </a:p>
          <a:p>
            <a:endParaRPr lang="hu-HU" sz="1400" b="1" dirty="0">
              <a:solidFill>
                <a:schemeClr val="tx2"/>
              </a:solidFill>
            </a:endParaRPr>
          </a:p>
          <a:p>
            <a:endParaRPr lang="hu-HU" sz="1400" dirty="0">
              <a:solidFill>
                <a:schemeClr val="tx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4295342" cy="24482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4355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291264" cy="3384376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2"/>
                </a:solidFill>
                <a:latin typeface="+mn-lt"/>
              </a:rPr>
              <a:t>PROGRAM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hu-HU" sz="1200" dirty="0" smtClean="0">
                <a:solidFill>
                  <a:schemeClr val="tx2"/>
                </a:solidFill>
                <a:latin typeface="+mn-lt"/>
              </a:rPr>
            </a:br>
            <a:r>
              <a:rPr lang="hu-HU" sz="1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hu-HU" sz="1200" dirty="0" smtClean="0">
                <a:solidFill>
                  <a:schemeClr val="tx2"/>
                </a:solidFill>
                <a:latin typeface="+mn-lt"/>
              </a:rPr>
            </a:br>
            <a:endParaRPr lang="hu-HU" sz="2400" dirty="0">
              <a:solidFill>
                <a:schemeClr val="tx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1560" y="980728"/>
            <a:ext cx="78488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chemeClr val="tx2"/>
                </a:solidFill>
              </a:rPr>
              <a:t>9-10-ig Érkeznek a csapatok</a:t>
            </a:r>
            <a:r>
              <a:rPr lang="hu-HU" sz="1400" dirty="0">
                <a:solidFill>
                  <a:schemeClr val="tx2"/>
                </a:solidFill>
              </a:rPr>
              <a:t>. Kipakolnak és elfoglalják a helyüket.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10-18-ig</a:t>
            </a:r>
            <a:r>
              <a:rPr lang="hu-HU" sz="1400" dirty="0">
                <a:solidFill>
                  <a:schemeClr val="tx2"/>
                </a:solidFill>
              </a:rPr>
              <a:t> Balaton élővilágáról folyamatosan megy film egy kivetítőn az erre kijelölt </a:t>
            </a:r>
            <a:r>
              <a:rPr lang="hu-HU" dirty="0">
                <a:solidFill>
                  <a:schemeClr val="tx2"/>
                </a:solidFill>
              </a:rPr>
              <a:t>sátorban.</a:t>
            </a:r>
            <a:r>
              <a:rPr lang="hu-HU" sz="1400" dirty="0">
                <a:solidFill>
                  <a:schemeClr val="tx2"/>
                </a:solidFill>
              </a:rPr>
              <a:t/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10-10.15.-ig Rendezvény megnyitása </a:t>
            </a:r>
            <a:r>
              <a:rPr lang="hu-HU" sz="1400" dirty="0">
                <a:solidFill>
                  <a:schemeClr val="tx2"/>
                </a:solidFill>
              </a:rPr>
              <a:t>– Sági Szilárd és Balogh Tibor BHSZ elnök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10.15-10.30-ig Csapatok számának kihúzása</a:t>
            </a:r>
            <a:r>
              <a:rPr lang="hu-HU" sz="1400" dirty="0">
                <a:solidFill>
                  <a:schemeClr val="tx2"/>
                </a:solidFill>
              </a:rPr>
              <a:t>. Elkészítendő ételek nevének felolvasása 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10.30-12-ig Főzőverseny</a:t>
            </a:r>
            <a:r>
              <a:rPr lang="hu-HU" sz="1400" dirty="0">
                <a:solidFill>
                  <a:schemeClr val="tx2"/>
                </a:solidFill>
              </a:rPr>
              <a:t>. Sági Szilárd vezeték nélküli mikrofonnal jár körbe, tudósítja a piacon lévőket, melyik csapat hol tart és sztorizik közben. Ez alatt az ebédhez támogatói jegyeket lehet vásárolni, amely egyben tombolaként is ki lesz húzva.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 smtClean="0">
                <a:solidFill>
                  <a:schemeClr val="tx2"/>
                </a:solidFill>
              </a:rPr>
              <a:t>12 </a:t>
            </a:r>
            <a:r>
              <a:rPr lang="hu-HU" sz="1400" b="1" dirty="0" err="1">
                <a:solidFill>
                  <a:schemeClr val="tx2"/>
                </a:solidFill>
              </a:rPr>
              <a:t>-től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tx2"/>
                </a:solidFill>
              </a:rPr>
              <a:t>Aki támogatói jegyet vett az kap a versenyzők ételéből. Ez tombolaként is használjuk</a:t>
            </a:r>
            <a:r>
              <a:rPr lang="hu-HU" sz="1400" dirty="0" smtClean="0">
                <a:solidFill>
                  <a:schemeClr val="tx2"/>
                </a:solidFill>
              </a:rPr>
              <a:t>!!</a:t>
            </a:r>
          </a:p>
          <a:p>
            <a:r>
              <a:rPr lang="hu-HU" sz="1400" dirty="0" smtClean="0">
                <a:solidFill>
                  <a:schemeClr val="tx2"/>
                </a:solidFill>
              </a:rPr>
              <a:t>Ez </a:t>
            </a:r>
            <a:r>
              <a:rPr lang="hu-HU" sz="1400" dirty="0">
                <a:solidFill>
                  <a:schemeClr val="tx2"/>
                </a:solidFill>
              </a:rPr>
              <a:t>alatt a zsűri visszavonul az erre felállított sátorba.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kb. 13-ig Ebéd</a:t>
            </a:r>
            <a:r>
              <a:rPr lang="hu-HU" sz="1400" dirty="0">
                <a:solidFill>
                  <a:schemeClr val="tx2"/>
                </a:solidFill>
              </a:rPr>
              <a:t>!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b="1" dirty="0">
                <a:solidFill>
                  <a:schemeClr val="tx2"/>
                </a:solidFill>
              </a:rPr>
              <a:t>13-13.20-ig Dr. </a:t>
            </a:r>
            <a:r>
              <a:rPr lang="hu-HU" sz="1400" b="1" dirty="0" err="1">
                <a:solidFill>
                  <a:schemeClr val="tx2"/>
                </a:solidFill>
              </a:rPr>
              <a:t>Bitay</a:t>
            </a:r>
            <a:r>
              <a:rPr lang="hu-HU" sz="1400" b="1" dirty="0">
                <a:solidFill>
                  <a:schemeClr val="tx2"/>
                </a:solidFill>
              </a:rPr>
              <a:t> Márton Örs államtitkár úr köszöntőt mond és átadja a díjakat! </a:t>
            </a:r>
            <a:endParaRPr lang="hu-HU" sz="1400" b="1" dirty="0" smtClean="0">
              <a:solidFill>
                <a:schemeClr val="tx2"/>
              </a:solidFill>
            </a:endParaRPr>
          </a:p>
          <a:p>
            <a:r>
              <a:rPr lang="hu-HU" sz="1400" b="1" dirty="0">
                <a:solidFill>
                  <a:schemeClr val="tx2"/>
                </a:solidFill>
              </a:rPr>
              <a:t>13.20-13.30-ig Tombola</a:t>
            </a:r>
            <a:r>
              <a:rPr lang="hu-HU" sz="1400" dirty="0">
                <a:solidFill>
                  <a:schemeClr val="tx2"/>
                </a:solidFill>
              </a:rPr>
              <a:t>! </a:t>
            </a:r>
            <a:r>
              <a:rPr lang="hu-HU" sz="1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hu-HU" sz="1400" b="1" dirty="0">
                <a:solidFill>
                  <a:schemeClr val="tx2"/>
                </a:solidFill>
              </a:rPr>
              <a:t>10-18-ig</a:t>
            </a:r>
            <a:r>
              <a:rPr lang="hu-HU" sz="1400" dirty="0">
                <a:solidFill>
                  <a:schemeClr val="tx2"/>
                </a:solidFill>
              </a:rPr>
              <a:t> Folyamatosan 1 karikatúrista, 1 lufit hajtogató és óriásbuborék fújó bohóc és 1 arcfestő</a:t>
            </a:r>
            <a:r>
              <a:rPr lang="hu-HU" sz="1400" dirty="0" smtClean="0">
                <a:solidFill>
                  <a:schemeClr val="tx2"/>
                </a:solidFill>
              </a:rPr>
              <a:t>.</a:t>
            </a:r>
          </a:p>
          <a:p>
            <a:r>
              <a:rPr lang="hu-HU" dirty="0">
                <a:solidFill>
                  <a:schemeClr val="tx2"/>
                </a:solidFill>
              </a:rPr>
              <a:t/>
            </a:r>
            <a:br>
              <a:rPr lang="hu-HU" dirty="0">
                <a:solidFill>
                  <a:schemeClr val="tx2"/>
                </a:solidFill>
              </a:rPr>
            </a:br>
            <a:r>
              <a:rPr lang="hu-HU" sz="3200" dirty="0">
                <a:solidFill>
                  <a:schemeClr val="tx2"/>
                </a:solidFill>
              </a:rPr>
              <a:t> 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5" name="Kép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61" y="3861049"/>
            <a:ext cx="703511" cy="2403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1409"/>
            <a:ext cx="8424936" cy="14878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61" y="5479765"/>
            <a:ext cx="3151783" cy="13782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691680" cy="186931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69160"/>
            <a:ext cx="1691680" cy="1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603448"/>
            <a:ext cx="9252520" cy="4392488"/>
          </a:xfrm>
        </p:spPr>
        <p:txBody>
          <a:bodyPr>
            <a:normAutofit fontScale="90000"/>
          </a:bodyPr>
          <a:lstStyle/>
          <a:p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>SZÍNPAD</a:t>
            </a: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r>
              <a:rPr lang="hu-HU" sz="2700" dirty="0" smtClean="0">
                <a:solidFill>
                  <a:schemeClr val="tx2"/>
                </a:solidFill>
              </a:rPr>
              <a:t/>
            </a:r>
            <a:br>
              <a:rPr lang="hu-HU" sz="2700" dirty="0" smtClean="0">
                <a:solidFill>
                  <a:schemeClr val="tx2"/>
                </a:solidFill>
              </a:rPr>
            </a:br>
            <a:r>
              <a:rPr lang="hu-HU" sz="2700" dirty="0">
                <a:solidFill>
                  <a:schemeClr val="tx2"/>
                </a:solidFill>
              </a:rPr>
              <a:t/>
            </a:r>
            <a:br>
              <a:rPr lang="hu-HU" sz="2700" dirty="0">
                <a:solidFill>
                  <a:schemeClr val="tx2"/>
                </a:solidFill>
              </a:rPr>
            </a:br>
            <a:endParaRPr lang="hu-HU" sz="1600" dirty="0">
              <a:solidFill>
                <a:schemeClr val="tx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39552" y="1028343"/>
            <a:ext cx="80648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>
                <a:solidFill>
                  <a:schemeClr val="tx2"/>
                </a:solidFill>
              </a:rPr>
              <a:t>13.30-14.30-ig </a:t>
            </a:r>
            <a:r>
              <a:rPr lang="hu-HU" sz="1400" b="1" dirty="0">
                <a:solidFill>
                  <a:schemeClr val="tx2"/>
                </a:solidFill>
              </a:rPr>
              <a:t>Four Fathers énekegyüttes </a:t>
            </a:r>
            <a:r>
              <a:rPr lang="hu-HU" sz="1400" dirty="0" smtClean="0">
                <a:solidFill>
                  <a:schemeClr val="tx2"/>
                </a:solidFill>
              </a:rPr>
              <a:t>–</a:t>
            </a:r>
            <a:r>
              <a:rPr lang="hu-HU" sz="1400" dirty="0">
                <a:solidFill>
                  <a:schemeClr val="tx2"/>
                </a:solidFill>
              </a:rPr>
              <a:t>Borban és halban az igazság- </a:t>
            </a:r>
            <a:r>
              <a:rPr lang="hu-HU" sz="1400" dirty="0" smtClean="0">
                <a:solidFill>
                  <a:schemeClr val="tx2"/>
                </a:solidFill>
              </a:rPr>
              <a:t>című zenés, interaktív műsor </a:t>
            </a:r>
            <a:r>
              <a:rPr lang="hu-HU" sz="1400" dirty="0">
                <a:solidFill>
                  <a:schemeClr val="tx2"/>
                </a:solidFill>
              </a:rPr>
              <a:t>a 4 művésztől. Mind a négyen tagságival rendelkező megszállott horgászok!</a:t>
            </a:r>
            <a:br>
              <a:rPr lang="hu-HU" sz="1400" dirty="0">
                <a:solidFill>
                  <a:schemeClr val="tx2"/>
                </a:solidFill>
              </a:rPr>
            </a:br>
            <a:r>
              <a:rPr lang="hu-HU" sz="1400" dirty="0">
                <a:solidFill>
                  <a:schemeClr val="tx2"/>
                </a:solidFill>
              </a:rPr>
              <a:t>Műsorukban- Schubert: Pisztrángjától az- Ó mely sok hal vagyon az nagy Balatonban- népdalon át egészen a  </a:t>
            </a:r>
            <a:r>
              <a:rPr lang="hu-HU" sz="1400" dirty="0" err="1">
                <a:solidFill>
                  <a:schemeClr val="tx2"/>
                </a:solidFill>
              </a:rPr>
              <a:t>Nagy-Ho-Ho-Ho</a:t>
            </a:r>
            <a:r>
              <a:rPr lang="hu-HU" sz="1400" dirty="0">
                <a:solidFill>
                  <a:schemeClr val="tx2"/>
                </a:solidFill>
              </a:rPr>
              <a:t> dalán keresztül szórakoztatja a közönséget pár horgász történettel egybekötve! Mivel a szeptember a szüret és a bor </a:t>
            </a:r>
            <a:r>
              <a:rPr lang="hu-HU" sz="1400" dirty="0" smtClean="0">
                <a:solidFill>
                  <a:schemeClr val="tx2"/>
                </a:solidFill>
              </a:rPr>
              <a:t>ideje, </a:t>
            </a:r>
            <a:r>
              <a:rPr lang="hu-HU" sz="1400" dirty="0">
                <a:solidFill>
                  <a:schemeClr val="tx2"/>
                </a:solidFill>
              </a:rPr>
              <a:t>ebből is hallhatnánk néhány jókedvre hangoló dalt. Műsoruk elején meghirdetünk egy 4 soros horgászatról szóló versecskét író </a:t>
            </a:r>
            <a:r>
              <a:rPr lang="hu-HU" sz="1400" dirty="0" smtClean="0">
                <a:solidFill>
                  <a:schemeClr val="tx2"/>
                </a:solidFill>
              </a:rPr>
              <a:t>versenyt  </a:t>
            </a:r>
            <a:r>
              <a:rPr lang="hu-HU" sz="1400" dirty="0">
                <a:solidFill>
                  <a:schemeClr val="tx2"/>
                </a:solidFill>
              </a:rPr>
              <a:t>és a végén a legjobbat előadnák Ők. Velük garantált a fergeteges hangulat! </a:t>
            </a:r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627"/>
            <a:ext cx="6228184" cy="30887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3714"/>
            <a:ext cx="2942705" cy="17622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846"/>
            <a:ext cx="4211960" cy="24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1917" y="193220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chemeClr val="tx2"/>
                </a:solidFill>
              </a:rPr>
              <a:t>14.30-16-ig</a:t>
            </a: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b="1" dirty="0">
                <a:solidFill>
                  <a:schemeClr val="tx2"/>
                </a:solidFill>
              </a:rPr>
              <a:t>A tihanyi általános iskola gyermek néptáncosai és az </a:t>
            </a:r>
            <a:r>
              <a:rPr lang="hu-HU" sz="1400" b="1" dirty="0" err="1">
                <a:solidFill>
                  <a:schemeClr val="tx2"/>
                </a:solidFill>
              </a:rPr>
              <a:t>Esztam</a:t>
            </a:r>
            <a:r>
              <a:rPr lang="hu-HU" sz="1400" b="1" dirty="0">
                <a:solidFill>
                  <a:schemeClr val="tx2"/>
                </a:solidFill>
              </a:rPr>
              <a:t> gitár együttes  lép fel!</a:t>
            </a:r>
          </a:p>
          <a:p>
            <a:r>
              <a:rPr lang="hu-HU" sz="1400" b="1" dirty="0">
                <a:solidFill>
                  <a:schemeClr val="tx2"/>
                </a:solidFill>
              </a:rPr>
              <a:t>16-17-ig A többször világversenyt nyer Holcz Gábor bűvész és mentalista </a:t>
            </a:r>
            <a:r>
              <a:rPr lang="hu-HU" sz="1400" dirty="0">
                <a:solidFill>
                  <a:schemeClr val="tx2"/>
                </a:solidFill>
              </a:rPr>
              <a:t>lép fel. Több TV műsorban is szerepelt. Mind a kicsiket, mind a nagyokat ámulatba tudja ejteni tudásával.  Gondolatolvasásban is remek, így akár a </a:t>
            </a:r>
            <a:r>
              <a:rPr lang="hu-HU" sz="1400" dirty="0" err="1">
                <a:solidFill>
                  <a:schemeClr val="tx2"/>
                </a:solidFill>
              </a:rPr>
              <a:t>BHSZ-szel</a:t>
            </a:r>
            <a:r>
              <a:rPr lang="hu-HU" sz="1400" dirty="0">
                <a:solidFill>
                  <a:schemeClr val="tx2"/>
                </a:solidFill>
              </a:rPr>
              <a:t> kapcsolatban is tehet  fel kérdéseket, amit előre leírnak egy papírra és Ő kitalálja, vagy bármi olyat megtervez nekünk, ami ennek a napnak a témaköréhez kötődik</a:t>
            </a:r>
            <a:r>
              <a:rPr lang="hu-HU" sz="1400" dirty="0" smtClean="0">
                <a:solidFill>
                  <a:schemeClr val="tx2"/>
                </a:solidFill>
              </a:rPr>
              <a:t>!</a:t>
            </a:r>
          </a:p>
          <a:p>
            <a:r>
              <a:rPr lang="hu-HU" sz="1400" u="sng" dirty="0">
                <a:hlinkClick r:id="rId2"/>
              </a:rPr>
              <a:t>https://www.youtube.com/channel/UCevmUzoFJEnwH_d37KbSveA</a:t>
            </a:r>
            <a:r>
              <a:rPr lang="hu-HU" sz="1400" dirty="0"/>
              <a:t>  </a:t>
            </a:r>
            <a:r>
              <a:rPr lang="hu-HU" sz="1400" dirty="0" smtClean="0">
                <a:solidFill>
                  <a:schemeClr val="tx2"/>
                </a:solidFill>
              </a:rPr>
              <a:t>Ezen </a:t>
            </a:r>
            <a:r>
              <a:rPr lang="hu-HU" sz="1400" dirty="0">
                <a:solidFill>
                  <a:schemeClr val="tx2"/>
                </a:solidFill>
              </a:rPr>
              <a:t>a linken láthatók videók vele. </a:t>
            </a:r>
            <a:endParaRPr lang="hu-HU" sz="1400" dirty="0" smtClean="0">
              <a:solidFill>
                <a:schemeClr val="tx2"/>
              </a:solidFill>
            </a:endParaRPr>
          </a:p>
          <a:p>
            <a:endParaRPr lang="hu-HU" sz="1400" dirty="0">
              <a:solidFill>
                <a:schemeClr val="tx2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" y="1628800"/>
            <a:ext cx="2376264" cy="15841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15232"/>
            <a:ext cx="3035829" cy="15841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02" y="1615232"/>
            <a:ext cx="3090598" cy="158417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10255" y="33602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>
                <a:solidFill>
                  <a:schemeClr val="tx2"/>
                </a:solidFill>
              </a:rPr>
              <a:t>17.30-18-ig </a:t>
            </a:r>
            <a:r>
              <a:rPr lang="hu-HU" sz="1400" b="1" dirty="0">
                <a:solidFill>
                  <a:schemeClr val="tx2"/>
                </a:solidFill>
              </a:rPr>
              <a:t>Zenekari beállás-ez alatt </a:t>
            </a:r>
            <a:r>
              <a:rPr lang="hu-HU" sz="1400" b="1" dirty="0" smtClean="0">
                <a:solidFill>
                  <a:schemeClr val="tx2"/>
                </a:solidFill>
              </a:rPr>
              <a:t>az ESZTÁM zenekar gitározik</a:t>
            </a:r>
            <a:endParaRPr lang="hu-HU" sz="1400" b="1" dirty="0">
              <a:solidFill>
                <a:schemeClr val="tx2"/>
              </a:solidFill>
            </a:endParaRPr>
          </a:p>
          <a:p>
            <a:r>
              <a:rPr lang="hu-HU" sz="1400" b="1" dirty="0">
                <a:solidFill>
                  <a:schemeClr val="tx2"/>
                </a:solidFill>
              </a:rPr>
              <a:t>18-kor Sági Szilárd felkonferálja a Black Jack Duót, aki szórakoztatja tovább a közönséget és Ő maga elköszön!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97795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Kép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16" y="4140353"/>
            <a:ext cx="3168352" cy="19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1860" y="4194016"/>
            <a:ext cx="16738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linken meghallgathatók:</a:t>
            </a:r>
            <a:endParaRPr kumimoji="0" lang="hu-HU" altLang="hu-H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775716" y="4194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u="sng" dirty="0">
                <a:hlinkClick r:id="rId7"/>
              </a:rPr>
              <a:t>https://www.youtube.com/watch?v=-DsnvhdA5sU</a:t>
            </a:r>
            <a:endParaRPr lang="hu-HU" sz="1200" dirty="0"/>
          </a:p>
        </p:txBody>
      </p:sp>
      <p:sp>
        <p:nvSpPr>
          <p:cNvPr id="11" name="Téglalap 10"/>
          <p:cNvSpPr/>
          <p:nvPr/>
        </p:nvSpPr>
        <p:spPr>
          <a:xfrm>
            <a:off x="176544" y="4471015"/>
            <a:ext cx="1421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dirty="0" smtClean="0">
                <a:solidFill>
                  <a:schemeClr val="tx2"/>
                </a:solidFill>
              </a:rPr>
              <a:t>  18-21 </a:t>
            </a:r>
            <a:r>
              <a:rPr lang="hu-HU" sz="1400" b="1" dirty="0">
                <a:solidFill>
                  <a:schemeClr val="tx2"/>
                </a:solidFill>
              </a:rPr>
              <a:t>óráig </a:t>
            </a:r>
            <a:r>
              <a:rPr lang="hu-HU" sz="1400" b="1" dirty="0" smtClean="0">
                <a:solidFill>
                  <a:schemeClr val="tx2"/>
                </a:solidFill>
              </a:rPr>
              <a:t>buli</a:t>
            </a:r>
            <a:endParaRPr lang="hu-HU" sz="1400" b="1" dirty="0">
              <a:solidFill>
                <a:schemeClr val="tx2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793"/>
            <a:ext cx="5832757" cy="21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252</Words>
  <Application>Microsoft Office PowerPoint</Application>
  <PresentationFormat>Diavetítés a képernyőre (4:3 oldalarány)</PresentationFormat>
  <Paragraphs>28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 Balatoni Horgászok Napja 25 éves a BHSZ 2018.09.22. TIHANY      FŐVÉDNÖK: Dr. BITAY MÁRTON ÖRS ÁLLAMTITKÁR ÚR        A rendezvényt támogatja az Agrárminisztérium </vt:lpstr>
      <vt:lpstr> A RENDEZVÉNY FŐ CÉLKITŰZÉSEI </vt:lpstr>
      <vt:lpstr>PROGRAM  </vt:lpstr>
      <vt:lpstr>     SZÍNPAD         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Váljunk, vagy ne váljunk?</dc:title>
  <dc:creator>Tímea</dc:creator>
  <cp:lastModifiedBy>iusurah</cp:lastModifiedBy>
  <cp:revision>20</cp:revision>
  <dcterms:created xsi:type="dcterms:W3CDTF">2015-05-09T14:13:25Z</dcterms:created>
  <dcterms:modified xsi:type="dcterms:W3CDTF">2018-08-29T09:07:05Z</dcterms:modified>
</cp:coreProperties>
</file>